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70BB-8D7C-07D6-E8D2-16DAAD0B3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14677-E1F5-EB62-3A6A-E31CE7E87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2FDD2-A925-7088-415A-591D95C0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04BA8-6DE0-A97C-6CC5-0F2A3F40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339AA-89E0-28F2-995D-513554C7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2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6361-6DF3-8BD8-7260-6E3AD45A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CD86A-AF71-3114-F6F4-EB6C2E793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CE03D-FA40-B1ED-F74F-2815DD24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7600-2A96-54F5-9978-669D84FE3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6B5C7-37A9-3E76-866A-3CDD00B2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3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F9EFC-A448-35AE-3C64-020C4A294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87A72-8E96-6BFB-EB1D-E5C310367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0EDF1-68BA-EE2B-2A4D-73D3C58F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8300-6E57-5BC3-4A08-49B74A26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C2CAF-9B9F-8F62-9E22-823C92BA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A0DF-C2E4-B234-6234-514DA14D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5C02-E76B-3D37-F108-904707156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63CE0-1D84-8C1C-7519-523F8CAD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FD31-0259-1729-B06E-E4DF6405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DC3B-5FF0-70B6-C0E9-32BFFB34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8C42-B1FD-032F-F233-B9B72427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58B2F-5702-B837-6639-5726C8C98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DF15F-6220-0D56-D1B2-7B544AC2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572ED-6E71-43F8-ABF3-4C220B76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C8DF1-9FDE-F9C3-F9DD-763E6D93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94FE-AED3-2D21-A03F-E0154906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3F052-3B19-A107-E24F-8728FC00E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4A11B-9827-7505-531B-5C02A9C0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ED58B-A1C7-26B4-2620-E96D886E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98EC8-4052-E67A-F4D6-99097CEB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38610-9D1E-21C2-67D9-F8523BA9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2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C1BD-9A94-D522-F8C9-BB8FCD52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A2BC2-7E1E-9249-08C8-772C42E74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97078-64BD-2364-C217-0A12D7C80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544C6-D8D9-84BD-422F-4527B072E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F1336-B4BE-1CE3-01F5-07D316C514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12A1E-619C-4DCB-48CE-046ADE30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75778-635D-06F0-420D-9277D017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34575-EC47-D0CB-981C-C2766C41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1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569B-8F5C-67AB-8203-D5742832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C9396-59E4-5A32-5B61-7F8ADC17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AA919-7749-47D7-88F6-0828FDA2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7DDE7-79C7-00DC-C81B-BF9D8EF8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C1B65-B94D-67DA-B7A2-B89EDD2C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4A3A5B-F479-0F33-CF56-E4BFFA42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7F86C-D9B6-9165-E610-8D4B1B63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9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9F68-650B-0C65-4E89-849C620F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B664-40DA-0A9C-6D95-BE9ED667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CD444-914A-0DBC-2B9F-35722326A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9F00D-59BB-245D-3322-2EA48E1B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0004C-2BC6-CBB4-D26C-A9C83BC5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B33ED-30CF-50BF-0179-E2C5CE65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0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EE6B-B2E5-EF68-E7BE-020C2C0B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74071D-1E4D-2307-6C6C-7CDCCD638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D39D3-D660-6C6C-465D-EF82D14A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8DBBC-E9E6-7906-5CA1-F7CB42DE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BC3DF-2897-9901-B62F-5FED54B0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7553B-0B75-F779-4555-AA994F01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8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A65A7-17E8-58B3-9F47-84E484A5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99C0E-5314-3634-B4A7-F1BEF50C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A9FCC-E873-F624-BB50-D799A8968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12E9A-9BB1-431A-8528-4DD442B4C45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039AC-5458-625E-E6DA-354EDFC2D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D7F3-240B-A449-6EC2-D368CE5AB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1FB07-DE87-4022-BF8A-2D8C8561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9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8973-D600-99AD-6E17-F4ADC9FA2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ИЗУЧЕНИЕ ЗАВИСИМОСТИ РАСХОДА ЗАТОПЛЕННОЙ СТРУИ ОТ РАССТОЯНИЯ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451D2-A2EB-145C-82F2-71F66734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1316" y="5663381"/>
            <a:ext cx="2890684" cy="1143235"/>
          </a:xfrm>
        </p:spPr>
        <p:txBody>
          <a:bodyPr/>
          <a:lstStyle/>
          <a:p>
            <a:pPr algn="r"/>
            <a:r>
              <a:rPr lang="ru-RU" dirty="0"/>
              <a:t>Лысенко Ярослав, Калашников Пётр, Ванин Клим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43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64DC-C21F-E32F-0956-EF78A23B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E03FB4-0D3F-3E3E-C464-E62E6939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1" t="3910" r="12561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481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7F7F-C205-65F7-3DAA-659C5F1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4BAFA-B547-B97D-B52A-ED0077961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79860"/>
          </a:xfrm>
        </p:spPr>
      </p:pic>
    </p:spTree>
    <p:extLst>
      <p:ext uri="{BB962C8B-B14F-4D97-AF65-F5344CB8AC3E}">
        <p14:creationId xmlns:p14="http://schemas.microsoft.com/office/powerpoint/2010/main" val="83110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E270-799C-06F3-9374-E2C19105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CDD295-D1CF-8540-3B52-9B6597F10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330B7-34A6-6BE1-8117-9EB50A95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66"/>
            <a:ext cx="12192000" cy="6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0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BF15-3DFA-2249-0FBE-7C560DA4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EEE4-FEE8-0422-65E2-87AF0C325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FE40A-7302-D567-DB0A-C23F079D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6240356" cy="5507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F82A45-E1BB-95EA-F6B5-1B0ECB8D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778"/>
            <a:ext cx="6096000" cy="59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9C9F-0172-3D9B-22A2-3B039A7E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0D36-8842-7F8D-8A4F-2949BF03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3F6D0-2BF6-4D54-4DCD-32735945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" y="365125"/>
            <a:ext cx="12149238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4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A11C-866D-B330-CBC1-0F6ED394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3EE904-532A-0131-C384-42E27441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9" y="0"/>
            <a:ext cx="10082462" cy="6827853"/>
          </a:xfrm>
        </p:spPr>
      </p:pic>
    </p:spTree>
    <p:extLst>
      <p:ext uri="{BB962C8B-B14F-4D97-AF65-F5344CB8AC3E}">
        <p14:creationId xmlns:p14="http://schemas.microsoft.com/office/powerpoint/2010/main" val="1238360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AC2B-2BCE-7ACA-4CD4-74C68B1F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B7E8D4-755F-1BF0-BB69-FD7AA4320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40" y="168019"/>
            <a:ext cx="10152520" cy="6521962"/>
          </a:xfrm>
        </p:spPr>
      </p:pic>
    </p:spTree>
    <p:extLst>
      <p:ext uri="{BB962C8B-B14F-4D97-AF65-F5344CB8AC3E}">
        <p14:creationId xmlns:p14="http://schemas.microsoft.com/office/powerpoint/2010/main" val="405167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67D4-089B-2E80-5A96-CBF2BF8F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0E46E8-DD06-E245-BDB2-A354D1041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45" y="189639"/>
            <a:ext cx="9622309" cy="6478722"/>
          </a:xfrm>
        </p:spPr>
      </p:pic>
    </p:spTree>
    <p:extLst>
      <p:ext uri="{BB962C8B-B14F-4D97-AF65-F5344CB8AC3E}">
        <p14:creationId xmlns:p14="http://schemas.microsoft.com/office/powerpoint/2010/main" val="28081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71C4-4AF8-C3F6-E43D-00B8155C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517A-CC46-B9F3-4A75-C1191F4DA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effectLst/>
              </a:rPr>
              <a:t>Определить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зависимость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расхода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затопленной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струи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от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расстояния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до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сопла</a:t>
            </a:r>
            <a:r>
              <a:rPr lang="en-US" sz="4800" dirty="0">
                <a:effectLst/>
              </a:rPr>
              <a:t>.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0840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E8F3-F6C8-8767-1383-702B740B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18255"/>
            <a:ext cx="10515600" cy="1325563"/>
          </a:xfrm>
        </p:spPr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5837-F19C-4A01-43C8-905A2EDF1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071716"/>
            <a:ext cx="11884742" cy="51937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Получить и сохранить показания АЦП при выключенном вентиляторе, получить показания цифрового манометра при таких же условиях.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Получить и сохранить показания АЦП при включенном вентиляторе, получить показания цифрового манометра при таких же условиях.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Провести калибровку значений АЦП при помощи полученных данных.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Провести калибровку шагового двигателя.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Провести измерения датчиком на разном расстоянии от сопла.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Используя формулу Бернулли, вычислить скорости по показаниям давления в каждый момент измерения.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Построить и отцентрировать график скоростей.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Посчитать площадь под графиком каждого расстояния, тем самым найдя расход.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effectLst/>
              </a:rPr>
              <a:t>Построить график зависимости расхода от расстояния до сопла.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291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EA7B31-4CB4-9691-663D-C6E076F16D14}"/>
              </a:ext>
            </a:extLst>
          </p:cNvPr>
          <p:cNvSpPr txBox="1"/>
          <p:nvPr/>
        </p:nvSpPr>
        <p:spPr>
          <a:xfrm>
            <a:off x="339213" y="285136"/>
            <a:ext cx="11513574" cy="608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15000"/>
              </a:lnSpc>
              <a:spcAft>
                <a:spcPts val="720"/>
              </a:spcAft>
              <a:buNone/>
            </a:pPr>
            <a:r>
              <a:rPr lang="en-US" sz="3000" b="1" dirty="0" err="1">
                <a:effectLst/>
              </a:rPr>
              <a:t>Жидкие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или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газовые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струи</a:t>
            </a:r>
            <a:r>
              <a:rPr lang="en-US" sz="3000" dirty="0">
                <a:effectLst/>
              </a:rPr>
              <a:t> — </a:t>
            </a:r>
            <a:r>
              <a:rPr lang="en-US" sz="3000" dirty="0" err="1">
                <a:effectLst/>
              </a:rPr>
              <a:t>потоки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жидкости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или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газа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не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имеющие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твердых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границ</a:t>
            </a:r>
            <a:r>
              <a:rPr lang="en-US" sz="3000" dirty="0">
                <a:effectLst/>
              </a:rPr>
              <a:t>. </a:t>
            </a:r>
            <a:r>
              <a:rPr lang="en-US" sz="3000" dirty="0" err="1">
                <a:effectLst/>
              </a:rPr>
              <a:t>Струи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классифицируются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по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ряду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признаков</a:t>
            </a:r>
            <a:r>
              <a:rPr lang="en-US" sz="3000" dirty="0">
                <a:effectLst/>
              </a:rPr>
              <a:t>. </a:t>
            </a:r>
            <a:r>
              <a:rPr lang="en-US" sz="3000" dirty="0" err="1">
                <a:effectLst/>
              </a:rPr>
              <a:t>Прежде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всего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различают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затопленные</a:t>
            </a:r>
            <a:r>
              <a:rPr lang="en-US" sz="3000" dirty="0">
                <a:effectLst/>
              </a:rPr>
              <a:t> и </a:t>
            </a:r>
            <a:r>
              <a:rPr lang="en-US" sz="3000" dirty="0" err="1">
                <a:effectLst/>
              </a:rPr>
              <a:t>не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затопленные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струи</a:t>
            </a:r>
            <a:r>
              <a:rPr lang="en-US" sz="3000" dirty="0">
                <a:effectLst/>
              </a:rPr>
              <a:t>.</a:t>
            </a:r>
          </a:p>
          <a:p>
            <a:pPr rtl="0">
              <a:lnSpc>
                <a:spcPct val="115000"/>
              </a:lnSpc>
              <a:spcAft>
                <a:spcPts val="720"/>
              </a:spcAft>
              <a:buNone/>
            </a:pPr>
            <a:r>
              <a:rPr lang="en-US" sz="3000" b="1" dirty="0" err="1">
                <a:effectLst/>
              </a:rPr>
              <a:t>Затопленная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струя</a:t>
            </a:r>
            <a:r>
              <a:rPr lang="en-US" sz="3000" dirty="0">
                <a:effectLst/>
              </a:rPr>
              <a:t> — </a:t>
            </a:r>
            <a:r>
              <a:rPr lang="en-US" sz="3000" dirty="0" err="1">
                <a:effectLst/>
              </a:rPr>
              <a:t>течение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которое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возникает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при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истечении</a:t>
            </a:r>
            <a:r>
              <a:rPr lang="en-US" sz="3000" dirty="0">
                <a:effectLst/>
              </a:rPr>
              <a:t> в </a:t>
            </a:r>
            <a:r>
              <a:rPr lang="en-US" sz="3000" dirty="0" err="1">
                <a:effectLst/>
              </a:rPr>
              <a:t>покоящуюся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окружающую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среду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потока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жидкости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или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газа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находящегося</a:t>
            </a:r>
            <a:r>
              <a:rPr lang="en-US" sz="3000" dirty="0">
                <a:effectLst/>
              </a:rPr>
              <a:t> в </a:t>
            </a:r>
            <a:r>
              <a:rPr lang="en-US" sz="3000" dirty="0" err="1">
                <a:effectLst/>
              </a:rPr>
              <a:t>том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же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фазовом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состоянии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что</a:t>
            </a:r>
            <a:r>
              <a:rPr lang="en-US" sz="3000" dirty="0">
                <a:effectLst/>
              </a:rPr>
              <a:t> и </a:t>
            </a:r>
            <a:r>
              <a:rPr lang="en-US" sz="3000" dirty="0" err="1">
                <a:effectLst/>
              </a:rPr>
              <a:t>окружающая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среда</a:t>
            </a:r>
            <a:r>
              <a:rPr lang="en-US" sz="3000" dirty="0">
                <a:effectLst/>
              </a:rPr>
              <a:t>.</a:t>
            </a:r>
          </a:p>
          <a:p>
            <a:pPr rtl="0">
              <a:lnSpc>
                <a:spcPct val="115000"/>
              </a:lnSpc>
              <a:spcAft>
                <a:spcPts val="720"/>
              </a:spcAft>
              <a:buNone/>
            </a:pPr>
            <a:r>
              <a:rPr lang="en-US" sz="3000" b="1" dirty="0" err="1">
                <a:effectLst/>
              </a:rPr>
              <a:t>Свободное</a:t>
            </a:r>
            <a:r>
              <a:rPr lang="en-US" sz="3000" b="1" dirty="0">
                <a:effectLst/>
              </a:rPr>
              <a:t> </a:t>
            </a:r>
            <a:r>
              <a:rPr lang="en-US" sz="3000" b="1" dirty="0" err="1">
                <a:effectLst/>
              </a:rPr>
              <a:t>течение</a:t>
            </a:r>
            <a:r>
              <a:rPr lang="en-US" sz="3000" dirty="0">
                <a:effectLst/>
              </a:rPr>
              <a:t> — </a:t>
            </a:r>
            <a:r>
              <a:rPr lang="en-US" sz="3000" dirty="0" err="1">
                <a:effectLst/>
              </a:rPr>
              <a:t>течение</a:t>
            </a:r>
            <a:r>
              <a:rPr lang="en-US" sz="3000" dirty="0">
                <a:effectLst/>
              </a:rPr>
              <a:t>, </a:t>
            </a:r>
            <a:r>
              <a:rPr lang="en-US" sz="3000" dirty="0" err="1">
                <a:effectLst/>
              </a:rPr>
              <a:t>при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котором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твердые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стенки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находятся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на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большом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расстоянии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от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потока</a:t>
            </a:r>
            <a:r>
              <a:rPr lang="en-US" sz="3000" dirty="0">
                <a:effectLst/>
              </a:rPr>
              <a:t> и </a:t>
            </a:r>
            <a:r>
              <a:rPr lang="en-US" sz="3000" dirty="0" err="1">
                <a:effectLst/>
              </a:rPr>
              <a:t>не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оказывают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влияния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на</a:t>
            </a:r>
            <a:r>
              <a:rPr lang="en-US" sz="3000" dirty="0">
                <a:effectLst/>
              </a:rPr>
              <a:t> </a:t>
            </a:r>
            <a:r>
              <a:rPr lang="en-US" sz="3000" dirty="0" err="1">
                <a:effectLst/>
              </a:rPr>
              <a:t>течение</a:t>
            </a:r>
            <a:r>
              <a:rPr lang="en-US" sz="30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43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0A2A4-6C14-2429-35D3-8FEF98672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68" y="282779"/>
            <a:ext cx="11602064" cy="62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06EE-0E9D-EF7C-236E-03768FAA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34344-4A59-DF59-231D-A7E02EFDF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21" y="0"/>
            <a:ext cx="6353656" cy="67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8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6724-450B-C8E0-843B-5F82F7BF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37367-E796-63D6-4851-CD4B2BC8A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1"/>
          <a:stretch>
            <a:fillRect/>
          </a:stretch>
        </p:blipFill>
        <p:spPr>
          <a:xfrm>
            <a:off x="1278193" y="245806"/>
            <a:ext cx="9055510" cy="5982930"/>
          </a:xfrm>
        </p:spPr>
      </p:pic>
    </p:spTree>
    <p:extLst>
      <p:ext uri="{BB962C8B-B14F-4D97-AF65-F5344CB8AC3E}">
        <p14:creationId xmlns:p14="http://schemas.microsoft.com/office/powerpoint/2010/main" val="32383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D371-14EF-D440-1DB3-63381B81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_20251119_172921">
            <a:hlinkClick r:id="" action="ppaction://media"/>
            <a:extLst>
              <a:ext uri="{FF2B5EF4-FFF2-40B4-BE49-F238E27FC236}">
                <a16:creationId xmlns:a16="http://schemas.microsoft.com/office/drawing/2014/main" id="{DB990997-9E47-E670-7644-5BCEA4AA95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98" y="0"/>
            <a:ext cx="12102204" cy="6858000"/>
          </a:xfrm>
        </p:spPr>
      </p:pic>
    </p:spTree>
    <p:extLst>
      <p:ext uri="{BB962C8B-B14F-4D97-AF65-F5344CB8AC3E}">
        <p14:creationId xmlns:p14="http://schemas.microsoft.com/office/powerpoint/2010/main" val="32331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C937-F038-B7CB-6CFF-E68E2FA2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020816-0A66-43EE-DFA3-24436A20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 t="7636"/>
          <a:stretch>
            <a:fillRect/>
          </a:stretch>
        </p:blipFill>
        <p:spPr>
          <a:xfrm>
            <a:off x="-1" y="0"/>
            <a:ext cx="12336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7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210</Words>
  <Application>Microsoft Office PowerPoint</Application>
  <PresentationFormat>Widescreen</PresentationFormat>
  <Paragraphs>17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ИЗУЧЕНИЕ ЗАВИСИМОСТИ РАСХОДА ЗАТОПЛЕННОЙ СТРУИ ОТ РАССТОЯНИЯ</vt:lpstr>
      <vt:lpstr>Цель</vt:lpstr>
      <vt:lpstr>Задачи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Данилов Олег</dc:creator>
  <cp:lastModifiedBy>Данилов Олег</cp:lastModifiedBy>
  <cp:revision>4</cp:revision>
  <dcterms:created xsi:type="dcterms:W3CDTF">2025-11-24T11:45:24Z</dcterms:created>
  <dcterms:modified xsi:type="dcterms:W3CDTF">2025-11-25T15:12:39Z</dcterms:modified>
</cp:coreProperties>
</file>